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Average" panose="020B0604020202020204" charset="0"/>
      <p:regular r:id="rId17"/>
    </p:embeddedFont>
    <p:embeddedFont>
      <p:font typeface="Oswald" panose="00000500000000000000" pitchFamily="2" charset="0"/>
      <p:regular r:id="rId18"/>
      <p:bold r:id="rId19"/>
    </p:embeddedFont>
    <p:embeddedFont>
      <p:font typeface="Proxima Nova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35e97e4da1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35e97e4da1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35e97e4da1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35e97e4da1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35e97e4da1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35e97e4da1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5e97e4da1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35e97e4da1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35e97e4da1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35e97e4da1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35e97e4da1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35e97e4da1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35e97e4da1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35e97e4da1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35e97e4da1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35e97e4da1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35e97e4da1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35e97e4da1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35e97e4da1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35e97e4da1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35e97e4da1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35e97e4da1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35e97e4da1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35e97e4da1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35e97e4da1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35e97e4da1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633608" y="36575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Web Scraping Project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739050" y="22004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Example - Kijiji</a:t>
            </a:r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445400" y="3936650"/>
            <a:ext cx="53733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lt2"/>
                </a:solidFill>
              </a:rPr>
              <a:t>June 2022</a:t>
            </a:r>
            <a:endParaRPr dirty="0">
              <a:solidFill>
                <a:schemeClr val="lt2"/>
              </a:solidFill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1100" y="2200475"/>
            <a:ext cx="971550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7025" y="3187300"/>
            <a:ext cx="3148350" cy="40795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/>
          <p:nvPr/>
        </p:nvSpPr>
        <p:spPr>
          <a:xfrm>
            <a:off x="4608825" y="4661525"/>
            <a:ext cx="2620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 i="1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Photo credits: Kijiji and Pusha The Cat</a:t>
            </a:r>
            <a:endParaRPr sz="1100" i="1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4111775" y="3982138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700" i="1">
                <a:solidFill>
                  <a:srgbClr val="464646"/>
                </a:solidFill>
                <a:latin typeface="Proxima Nova"/>
                <a:ea typeface="Proxima Nova"/>
                <a:cs typeface="Proxima Nova"/>
                <a:sym typeface="Proxima Nova"/>
              </a:rPr>
              <a:t>Credits: Balifilm/ Shutterstock.com</a:t>
            </a:r>
            <a:endParaRPr sz="700" i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>
            <a:spLocks noGrp="1"/>
          </p:cNvSpPr>
          <p:nvPr>
            <p:ph type="title"/>
          </p:nvPr>
        </p:nvSpPr>
        <p:spPr>
          <a:xfrm>
            <a:off x="124925" y="114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134F5C"/>
                </a:solidFill>
              </a:rPr>
              <a:t>Data Analysis: Breed Analysis</a:t>
            </a:r>
            <a:endParaRPr>
              <a:solidFill>
                <a:srgbClr val="134F5C"/>
              </a:solidFill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0" y="4789500"/>
            <a:ext cx="1430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 i="1">
                <a:solidFill>
                  <a:srgbClr val="666666"/>
                </a:solidFill>
                <a:latin typeface="Average"/>
                <a:ea typeface="Average"/>
                <a:cs typeface="Average"/>
                <a:sym typeface="Average"/>
              </a:rPr>
              <a:t>Photo credits: Kijiji </a:t>
            </a:r>
            <a:endParaRPr sz="1100" i="1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1620550" y="4789500"/>
            <a:ext cx="4619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 i="1">
                <a:solidFill>
                  <a:srgbClr val="666666"/>
                </a:solidFill>
                <a:latin typeface="Average"/>
                <a:ea typeface="Average"/>
                <a:cs typeface="Average"/>
                <a:sym typeface="Average"/>
              </a:rPr>
              <a:t>Note: excluding Others and Mix </a:t>
            </a:r>
            <a:endParaRPr sz="1100" i="1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67" name="Google Shape;16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600" y="687276"/>
            <a:ext cx="8619725" cy="404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 rotWithShape="1">
          <a:blip r:embed="rId4">
            <a:alphaModFix/>
          </a:blip>
          <a:srcRect l="21966" t="5991" b="7555"/>
          <a:stretch/>
        </p:blipFill>
        <p:spPr>
          <a:xfrm>
            <a:off x="74750" y="590450"/>
            <a:ext cx="484600" cy="80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 rotWithShape="1">
          <a:blip r:embed="rId5">
            <a:alphaModFix/>
          </a:blip>
          <a:srcRect l="19023" t="7431" r="26607" b="7728"/>
          <a:stretch/>
        </p:blipFill>
        <p:spPr>
          <a:xfrm>
            <a:off x="124925" y="1417638"/>
            <a:ext cx="484600" cy="667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 rotWithShape="1">
          <a:blip r:embed="rId6">
            <a:alphaModFix/>
          </a:blip>
          <a:srcRect l="29893" t="4472" b="20603"/>
          <a:stretch/>
        </p:blipFill>
        <p:spPr>
          <a:xfrm>
            <a:off x="220675" y="2106475"/>
            <a:ext cx="434426" cy="619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/>
          <p:cNvPicPr preferRelativeResize="0"/>
          <p:nvPr/>
        </p:nvPicPr>
        <p:blipFill rotWithShape="1">
          <a:blip r:embed="rId7">
            <a:alphaModFix/>
          </a:blip>
          <a:srcRect l="22522" t="12334" b="19933"/>
          <a:stretch/>
        </p:blipFill>
        <p:spPr>
          <a:xfrm>
            <a:off x="170325" y="2769400"/>
            <a:ext cx="599555" cy="647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/>
          <p:cNvPicPr preferRelativeResize="0"/>
          <p:nvPr/>
        </p:nvPicPr>
        <p:blipFill rotWithShape="1">
          <a:blip r:embed="rId8">
            <a:alphaModFix/>
          </a:blip>
          <a:srcRect l="12782" t="20232" r="15885" b="9270"/>
          <a:stretch/>
        </p:blipFill>
        <p:spPr>
          <a:xfrm>
            <a:off x="227800" y="3395313"/>
            <a:ext cx="484600" cy="724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 rotWithShape="1">
          <a:blip r:embed="rId9">
            <a:alphaModFix/>
          </a:blip>
          <a:srcRect t="16708" r="29799"/>
          <a:stretch/>
        </p:blipFill>
        <p:spPr>
          <a:xfrm>
            <a:off x="227800" y="4100684"/>
            <a:ext cx="484600" cy="766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>
            <a:spLocks noGrp="1"/>
          </p:cNvSpPr>
          <p:nvPr>
            <p:ph type="title"/>
          </p:nvPr>
        </p:nvSpPr>
        <p:spPr>
          <a:xfrm>
            <a:off x="124925" y="114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134F5C"/>
                </a:solidFill>
              </a:rPr>
              <a:t>Data Analysis: Color Analysis</a:t>
            </a:r>
            <a:endParaRPr>
              <a:solidFill>
                <a:srgbClr val="134F5C"/>
              </a:solidFill>
            </a:endParaRPr>
          </a:p>
        </p:txBody>
      </p:sp>
      <p:sp>
        <p:nvSpPr>
          <p:cNvPr id="179" name="Google Shape;179;p23"/>
          <p:cNvSpPr txBox="1"/>
          <p:nvPr/>
        </p:nvSpPr>
        <p:spPr>
          <a:xfrm>
            <a:off x="0" y="4789500"/>
            <a:ext cx="1430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 i="1">
                <a:solidFill>
                  <a:srgbClr val="666666"/>
                </a:solidFill>
                <a:latin typeface="Average"/>
                <a:ea typeface="Average"/>
                <a:cs typeface="Average"/>
                <a:sym typeface="Average"/>
              </a:rPr>
              <a:t>Photo credits: Kijiji </a:t>
            </a:r>
            <a:endParaRPr sz="1100" i="1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80" name="Google Shape;18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6600" y="1640188"/>
            <a:ext cx="1340426" cy="96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25" y="632200"/>
            <a:ext cx="6087226" cy="298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3"/>
          <p:cNvSpPr/>
          <p:nvPr/>
        </p:nvSpPr>
        <p:spPr>
          <a:xfrm>
            <a:off x="3734200" y="687275"/>
            <a:ext cx="710100" cy="718200"/>
          </a:xfrm>
          <a:prstGeom prst="ellipse">
            <a:avLst/>
          </a:prstGeom>
          <a:noFill/>
          <a:ln w="9525" cap="flat" cmpd="sng">
            <a:solidFill>
              <a:srgbClr val="7F6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3" name="Google Shape;183;p23"/>
          <p:cNvPicPr preferRelativeResize="0"/>
          <p:nvPr/>
        </p:nvPicPr>
        <p:blipFill rotWithShape="1">
          <a:blip r:embed="rId5">
            <a:alphaModFix/>
          </a:blip>
          <a:srcRect l="25202" t="10782" r="11554" b="8147"/>
          <a:stretch/>
        </p:blipFill>
        <p:spPr>
          <a:xfrm>
            <a:off x="4556025" y="168375"/>
            <a:ext cx="766000" cy="123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3"/>
          <p:cNvSpPr/>
          <p:nvPr/>
        </p:nvSpPr>
        <p:spPr>
          <a:xfrm rot="7613405">
            <a:off x="1737587" y="2547665"/>
            <a:ext cx="681180" cy="1900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5" name="Google Shape;18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7200" y="3556525"/>
            <a:ext cx="5409050" cy="151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>
            <a:spLocks noGrp="1"/>
          </p:cNvSpPr>
          <p:nvPr>
            <p:ph type="title"/>
          </p:nvPr>
        </p:nvSpPr>
        <p:spPr>
          <a:xfrm>
            <a:off x="124925" y="114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134F5C"/>
                </a:solidFill>
              </a:rPr>
              <a:t>Interesting Findings and Conclusions</a:t>
            </a:r>
            <a:endParaRPr>
              <a:solidFill>
                <a:srgbClr val="134F5C"/>
              </a:solidFill>
            </a:endParaRPr>
          </a:p>
        </p:txBody>
      </p:sp>
      <p:sp>
        <p:nvSpPr>
          <p:cNvPr id="191" name="Google Shape;191;p24"/>
          <p:cNvSpPr txBox="1"/>
          <p:nvPr/>
        </p:nvSpPr>
        <p:spPr>
          <a:xfrm>
            <a:off x="0" y="4789500"/>
            <a:ext cx="1430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 i="1">
                <a:solidFill>
                  <a:srgbClr val="666666"/>
                </a:solidFill>
                <a:latin typeface="Average"/>
                <a:ea typeface="Average"/>
                <a:cs typeface="Average"/>
                <a:sym typeface="Average"/>
              </a:rPr>
              <a:t>Photo credits: Kijiji </a:t>
            </a:r>
            <a:endParaRPr sz="1100" i="1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92" name="Google Shape;19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650" y="3125550"/>
            <a:ext cx="1248450" cy="166394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4"/>
          <p:cNvSpPr txBox="1"/>
          <p:nvPr/>
        </p:nvSpPr>
        <p:spPr>
          <a:xfrm>
            <a:off x="211650" y="642450"/>
            <a:ext cx="87207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●"/>
            </a:pPr>
            <a:r>
              <a:rPr lang="en-CA">
                <a:latin typeface="Average"/>
                <a:ea typeface="Average"/>
                <a:cs typeface="Average"/>
                <a:sym typeface="Average"/>
              </a:rPr>
              <a:t>Approximately half of the listings propose non-pedigree kittens 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●"/>
            </a:pPr>
            <a:r>
              <a:rPr lang="en-CA">
                <a:latin typeface="Average"/>
                <a:ea typeface="Average"/>
                <a:cs typeface="Average"/>
                <a:sym typeface="Average"/>
              </a:rPr>
              <a:t>Half of the listings accounts for Ontario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●"/>
            </a:pPr>
            <a:r>
              <a:rPr lang="en-CA">
                <a:latin typeface="Average"/>
                <a:ea typeface="Average"/>
                <a:cs typeface="Average"/>
                <a:sym typeface="Average"/>
              </a:rPr>
              <a:t>Sphynx kittens are the most expensive across all data, however, in different provinces different breeds are the most expensive  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●"/>
            </a:pPr>
            <a:r>
              <a:rPr lang="en-CA">
                <a:latin typeface="Average"/>
                <a:ea typeface="Average"/>
                <a:cs typeface="Average"/>
                <a:sym typeface="Average"/>
              </a:rPr>
              <a:t>Black kittens are one of the cheapest compared to other colors, and that is one of the most popular colors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94" name="Google Shape;19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9325" y="2562500"/>
            <a:ext cx="3889926" cy="246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>
            <a:spLocks noGrp="1"/>
          </p:cNvSpPr>
          <p:nvPr>
            <p:ph type="title"/>
          </p:nvPr>
        </p:nvSpPr>
        <p:spPr>
          <a:xfrm>
            <a:off x="124925" y="114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134F5C"/>
                </a:solidFill>
              </a:rPr>
              <a:t>Challenges</a:t>
            </a:r>
            <a:endParaRPr>
              <a:solidFill>
                <a:srgbClr val="134F5C"/>
              </a:solidFill>
            </a:endParaRPr>
          </a:p>
        </p:txBody>
      </p:sp>
      <p:sp>
        <p:nvSpPr>
          <p:cNvPr id="200" name="Google Shape;200;p25"/>
          <p:cNvSpPr txBox="1"/>
          <p:nvPr/>
        </p:nvSpPr>
        <p:spPr>
          <a:xfrm>
            <a:off x="0" y="4789500"/>
            <a:ext cx="1430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 i="1">
                <a:solidFill>
                  <a:srgbClr val="666666"/>
                </a:solidFill>
                <a:latin typeface="Average"/>
                <a:ea typeface="Average"/>
                <a:cs typeface="Average"/>
                <a:sym typeface="Average"/>
              </a:rPr>
              <a:t>Photo credits: Kijiji </a:t>
            </a:r>
            <a:endParaRPr sz="1100" i="1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01" name="Google Shape;201;p25"/>
          <p:cNvPicPr preferRelativeResize="0"/>
          <p:nvPr/>
        </p:nvPicPr>
        <p:blipFill rotWithShape="1">
          <a:blip r:embed="rId3">
            <a:alphaModFix/>
          </a:blip>
          <a:srcRect t="7347" r="9836"/>
          <a:stretch/>
        </p:blipFill>
        <p:spPr>
          <a:xfrm>
            <a:off x="7848700" y="3546975"/>
            <a:ext cx="1060800" cy="145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5"/>
          <p:cNvSpPr txBox="1"/>
          <p:nvPr/>
        </p:nvSpPr>
        <p:spPr>
          <a:xfrm>
            <a:off x="211650" y="642450"/>
            <a:ext cx="87207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●"/>
            </a:pPr>
            <a:r>
              <a:rPr lang="en-CA">
                <a:latin typeface="Average"/>
                <a:ea typeface="Average"/>
                <a:cs typeface="Average"/>
                <a:sym typeface="Average"/>
              </a:rPr>
              <a:t>The scraping code took some time; the exact reason of mistake is not 100% clear and needs further investigation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●"/>
            </a:pPr>
            <a:r>
              <a:rPr lang="en-CA">
                <a:latin typeface="Average"/>
                <a:ea typeface="Average"/>
                <a:cs typeface="Average"/>
                <a:sym typeface="Average"/>
              </a:rPr>
              <a:t>Kijiji does not provide separate fields for breed/color/gender, so this information has to be extracted from the plain text of  title and/or description 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●"/>
            </a:pPr>
            <a:r>
              <a:rPr lang="en-CA">
                <a:latin typeface="Average"/>
                <a:ea typeface="Average"/>
                <a:cs typeface="Average"/>
                <a:sym typeface="Average"/>
              </a:rPr>
              <a:t>Data cleaning process was quite long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●"/>
            </a:pPr>
            <a:r>
              <a:rPr lang="en-CA">
                <a:latin typeface="Average"/>
                <a:ea typeface="Average"/>
                <a:cs typeface="Average"/>
                <a:sym typeface="Average"/>
              </a:rPr>
              <a:t>Listings from Quebec should be processed separately (first, French; second, different price format)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●"/>
            </a:pPr>
            <a:r>
              <a:rPr lang="en-CA">
                <a:latin typeface="Average"/>
                <a:ea typeface="Average"/>
                <a:cs typeface="Average"/>
                <a:sym typeface="Average"/>
              </a:rPr>
              <a:t>Data analysis using Pandas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●"/>
            </a:pPr>
            <a:r>
              <a:rPr lang="en-CA">
                <a:latin typeface="Average"/>
                <a:ea typeface="Average"/>
                <a:cs typeface="Average"/>
                <a:sym typeface="Average"/>
              </a:rPr>
              <a:t>Getting latitude and longitude using Nominatim geocoder took some time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●"/>
            </a:pPr>
            <a:r>
              <a:rPr lang="en-CA">
                <a:latin typeface="Average"/>
                <a:ea typeface="Average"/>
                <a:cs typeface="Average"/>
                <a:sym typeface="Average"/>
              </a:rPr>
              <a:t>Visualization using different libraries and functions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>
            <a:spLocks noGrp="1"/>
          </p:cNvSpPr>
          <p:nvPr>
            <p:ph type="title"/>
          </p:nvPr>
        </p:nvSpPr>
        <p:spPr>
          <a:xfrm>
            <a:off x="124925" y="114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134F5C"/>
                </a:solidFill>
              </a:rPr>
              <a:t>Next Steps</a:t>
            </a:r>
            <a:endParaRPr>
              <a:solidFill>
                <a:srgbClr val="134F5C"/>
              </a:solidFill>
            </a:endParaRPr>
          </a:p>
        </p:txBody>
      </p:sp>
      <p:sp>
        <p:nvSpPr>
          <p:cNvPr id="208" name="Google Shape;208;p26"/>
          <p:cNvSpPr txBox="1"/>
          <p:nvPr/>
        </p:nvSpPr>
        <p:spPr>
          <a:xfrm>
            <a:off x="0" y="4789500"/>
            <a:ext cx="1430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 i="1">
                <a:solidFill>
                  <a:srgbClr val="666666"/>
                </a:solidFill>
                <a:latin typeface="Average"/>
                <a:ea typeface="Average"/>
                <a:cs typeface="Average"/>
                <a:sym typeface="Average"/>
              </a:rPr>
              <a:t>Photo credits: Kijiji </a:t>
            </a:r>
            <a:endParaRPr sz="1100" i="1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09" name="Google Shape;209;p26"/>
          <p:cNvPicPr preferRelativeResize="0"/>
          <p:nvPr/>
        </p:nvPicPr>
        <p:blipFill rotWithShape="1">
          <a:blip r:embed="rId3">
            <a:alphaModFix/>
          </a:blip>
          <a:srcRect t="17946" b="15559"/>
          <a:stretch/>
        </p:blipFill>
        <p:spPr>
          <a:xfrm>
            <a:off x="6109100" y="3644875"/>
            <a:ext cx="2912750" cy="131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6"/>
          <p:cNvSpPr txBox="1"/>
          <p:nvPr/>
        </p:nvSpPr>
        <p:spPr>
          <a:xfrm>
            <a:off x="211650" y="642450"/>
            <a:ext cx="87207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●"/>
            </a:pPr>
            <a:r>
              <a:rPr lang="en-CA">
                <a:latin typeface="Average"/>
                <a:ea typeface="Average"/>
                <a:cs typeface="Average"/>
                <a:sym typeface="Average"/>
              </a:rPr>
              <a:t>Include listings from Quebec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●"/>
            </a:pPr>
            <a:r>
              <a:rPr lang="en-CA">
                <a:latin typeface="Average"/>
                <a:ea typeface="Average"/>
                <a:cs typeface="Average"/>
                <a:sym typeface="Average"/>
              </a:rPr>
              <a:t>More meticulous analysis of the title and description (probably, url) to get breed/gender/color more accurate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●"/>
            </a:pPr>
            <a:r>
              <a:rPr lang="en-CA">
                <a:latin typeface="Average"/>
                <a:ea typeface="Average"/>
                <a:cs typeface="Average"/>
                <a:sym typeface="Average"/>
              </a:rPr>
              <a:t>Seasonal analysis with long term time series data (seasons, holidays, etc.)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●"/>
            </a:pPr>
            <a:r>
              <a:rPr lang="en-CA">
                <a:latin typeface="Average"/>
                <a:ea typeface="Average"/>
                <a:cs typeface="Average"/>
                <a:sym typeface="Average"/>
              </a:rPr>
              <a:t>Create a pricing model to predict price based on the location, breed, color, gender, age, etc.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124925" y="114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134F5C"/>
                </a:solidFill>
              </a:rPr>
              <a:t>Agenda</a:t>
            </a:r>
            <a:endParaRPr>
              <a:solidFill>
                <a:srgbClr val="134F5C"/>
              </a:solidFill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912425" y="796200"/>
            <a:ext cx="1332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Motivation</a:t>
            </a:r>
            <a:endParaRPr sz="1600" b="1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1916575" y="1397100"/>
            <a:ext cx="1993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Data: Web Scraping and Cleaning</a:t>
            </a:r>
            <a:endParaRPr sz="1600" b="1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2817425" y="2244000"/>
            <a:ext cx="1332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Data Analysis</a:t>
            </a:r>
            <a:endParaRPr sz="1600" b="1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3583325" y="3090900"/>
            <a:ext cx="1332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Conclusions</a:t>
            </a:r>
            <a:endParaRPr sz="1600" b="1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025" y="3691800"/>
            <a:ext cx="637525" cy="6375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4293550" y="3730863"/>
            <a:ext cx="1332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Challenges</a:t>
            </a:r>
            <a:endParaRPr sz="1600" b="1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5180050" y="4370838"/>
            <a:ext cx="1332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Next Steps</a:t>
            </a:r>
            <a:endParaRPr sz="1600" b="1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0525" y="2337600"/>
            <a:ext cx="637525" cy="63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900" y="852900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6225" y="1416897"/>
            <a:ext cx="466275" cy="46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12075" y="1662025"/>
            <a:ext cx="539850" cy="5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98100" y="3117900"/>
            <a:ext cx="573900" cy="5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98175" y="4370850"/>
            <a:ext cx="573900" cy="5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 rotWithShape="1">
          <a:blip r:embed="rId10">
            <a:alphaModFix/>
          </a:blip>
          <a:srcRect t="18771" r="13382" b="4857"/>
          <a:stretch/>
        </p:blipFill>
        <p:spPr>
          <a:xfrm>
            <a:off x="7758325" y="114575"/>
            <a:ext cx="1135824" cy="13789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4"/>
          <p:cNvSpPr txBox="1"/>
          <p:nvPr/>
        </p:nvSpPr>
        <p:spPr>
          <a:xfrm>
            <a:off x="12550" y="4815425"/>
            <a:ext cx="1430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 i="1">
                <a:solidFill>
                  <a:srgbClr val="666666"/>
                </a:solidFill>
                <a:latin typeface="Average"/>
                <a:ea typeface="Average"/>
                <a:cs typeface="Average"/>
                <a:sym typeface="Average"/>
              </a:rPr>
              <a:t>Photo credits: Kijiji </a:t>
            </a:r>
            <a:endParaRPr sz="1100" i="1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124925" y="114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134F5C"/>
                </a:solidFill>
              </a:rPr>
              <a:t>Motivation </a:t>
            </a:r>
            <a:endParaRPr>
              <a:solidFill>
                <a:srgbClr val="134F5C"/>
              </a:solidFill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210150" y="770775"/>
            <a:ext cx="1160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latin typeface="Average"/>
                <a:ea typeface="Average"/>
                <a:cs typeface="Average"/>
                <a:sym typeface="Average"/>
              </a:rPr>
              <a:t>I have a cat </a:t>
            </a:r>
            <a:endParaRPr sz="16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92" name="Google Shape;92;p15"/>
          <p:cNvPicPr preferRelativeResize="0"/>
          <p:nvPr/>
        </p:nvPicPr>
        <p:blipFill rotWithShape="1">
          <a:blip r:embed="rId3">
            <a:alphaModFix/>
          </a:blip>
          <a:srcRect t="17869" b="26076"/>
          <a:stretch/>
        </p:blipFill>
        <p:spPr>
          <a:xfrm>
            <a:off x="310500" y="1302800"/>
            <a:ext cx="2335176" cy="232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 rotWithShape="1">
          <a:blip r:embed="rId4">
            <a:alphaModFix/>
          </a:blip>
          <a:srcRect t="14600" r="26648" b="21725"/>
          <a:stretch/>
        </p:blipFill>
        <p:spPr>
          <a:xfrm>
            <a:off x="4454850" y="2191425"/>
            <a:ext cx="1712851" cy="264330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/>
          <p:nvPr/>
        </p:nvSpPr>
        <p:spPr>
          <a:xfrm>
            <a:off x="5053125" y="444325"/>
            <a:ext cx="2914500" cy="12954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5"/>
          <p:cNvSpPr txBox="1"/>
          <p:nvPr/>
        </p:nvSpPr>
        <p:spPr>
          <a:xfrm>
            <a:off x="5181150" y="542225"/>
            <a:ext cx="2583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latin typeface="Average"/>
                <a:ea typeface="Average"/>
                <a:cs typeface="Average"/>
                <a:sym typeface="Average"/>
              </a:rPr>
              <a:t>Are you looking at other cats on the Internet?</a:t>
            </a:r>
            <a:endParaRPr sz="1600"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latin typeface="Average"/>
                <a:ea typeface="Average"/>
                <a:cs typeface="Average"/>
                <a:sym typeface="Average"/>
              </a:rPr>
              <a:t>How dare you? </a:t>
            </a:r>
            <a:endParaRPr sz="16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6" name="Google Shape;96;p15"/>
          <p:cNvSpPr txBox="1"/>
          <p:nvPr/>
        </p:nvSpPr>
        <p:spPr>
          <a:xfrm>
            <a:off x="124925" y="4669075"/>
            <a:ext cx="2620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 i="1">
                <a:solidFill>
                  <a:srgbClr val="999999"/>
                </a:solidFill>
                <a:latin typeface="Average"/>
                <a:ea typeface="Average"/>
                <a:cs typeface="Average"/>
                <a:sym typeface="Average"/>
              </a:rPr>
              <a:t>Photo credits: Pusha The Cat</a:t>
            </a:r>
            <a:endParaRPr sz="1100" i="1">
              <a:solidFill>
                <a:srgbClr val="99999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>
            <a:spLocks noGrp="1"/>
          </p:cNvSpPr>
          <p:nvPr>
            <p:ph type="title"/>
          </p:nvPr>
        </p:nvSpPr>
        <p:spPr>
          <a:xfrm>
            <a:off x="124925" y="114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134F5C"/>
                </a:solidFill>
              </a:rPr>
              <a:t>Website</a:t>
            </a:r>
            <a:endParaRPr>
              <a:solidFill>
                <a:srgbClr val="134F5C"/>
              </a:solidFill>
            </a:endParaRPr>
          </a:p>
        </p:txBody>
      </p:sp>
      <p:pic>
        <p:nvPicPr>
          <p:cNvPr id="102" name="Google Shape;102;p16"/>
          <p:cNvPicPr preferRelativeResize="0"/>
          <p:nvPr/>
        </p:nvPicPr>
        <p:blipFill rotWithShape="1">
          <a:blip r:embed="rId3">
            <a:alphaModFix/>
          </a:blip>
          <a:srcRect b="58206"/>
          <a:stretch/>
        </p:blipFill>
        <p:spPr>
          <a:xfrm>
            <a:off x="265375" y="652275"/>
            <a:ext cx="8282026" cy="10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 rotWithShape="1">
          <a:blip r:embed="rId3">
            <a:alphaModFix/>
          </a:blip>
          <a:srcRect t="72146"/>
          <a:stretch/>
        </p:blipFill>
        <p:spPr>
          <a:xfrm>
            <a:off x="265375" y="1719475"/>
            <a:ext cx="8282026" cy="71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 rotWithShape="1">
          <a:blip r:embed="rId4">
            <a:alphaModFix/>
          </a:blip>
          <a:srcRect b="19903"/>
          <a:stretch/>
        </p:blipFill>
        <p:spPr>
          <a:xfrm>
            <a:off x="265375" y="2435275"/>
            <a:ext cx="1498950" cy="262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4325" y="2435275"/>
            <a:ext cx="4203581" cy="26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/>
          <p:nvPr/>
        </p:nvSpPr>
        <p:spPr>
          <a:xfrm>
            <a:off x="7510025" y="2347788"/>
            <a:ext cx="1287900" cy="6261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6"/>
          <p:cNvSpPr txBox="1"/>
          <p:nvPr/>
        </p:nvSpPr>
        <p:spPr>
          <a:xfrm>
            <a:off x="7649225" y="2460738"/>
            <a:ext cx="100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Average"/>
                <a:ea typeface="Average"/>
                <a:cs typeface="Average"/>
                <a:sym typeface="Average"/>
              </a:rPr>
              <a:t>I see you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 rotWithShape="1">
          <a:blip r:embed="rId6">
            <a:alphaModFix/>
          </a:blip>
          <a:srcRect l="9722" t="10074" b="29165"/>
          <a:stretch/>
        </p:blipFill>
        <p:spPr>
          <a:xfrm>
            <a:off x="6363475" y="3078125"/>
            <a:ext cx="2183926" cy="195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124925" y="114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134F5C"/>
                </a:solidFill>
              </a:rPr>
              <a:t>Scraping Process</a:t>
            </a:r>
            <a:endParaRPr>
              <a:solidFill>
                <a:srgbClr val="134F5C"/>
              </a:solidFill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12550" y="4815425"/>
            <a:ext cx="1430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 i="1">
                <a:solidFill>
                  <a:srgbClr val="666666"/>
                </a:solidFill>
                <a:latin typeface="Average"/>
                <a:ea typeface="Average"/>
                <a:cs typeface="Average"/>
                <a:sym typeface="Average"/>
              </a:rPr>
              <a:t>Photo credits: Kijiji </a:t>
            </a:r>
            <a:endParaRPr sz="1100" i="1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1925" y="3425900"/>
            <a:ext cx="1735974" cy="13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750" y="3425901"/>
            <a:ext cx="2836272" cy="13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1165" y="3425896"/>
            <a:ext cx="2940725" cy="138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/>
        </p:nvSpPr>
        <p:spPr>
          <a:xfrm>
            <a:off x="225925" y="687275"/>
            <a:ext cx="87207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-"/>
            </a:pPr>
            <a:r>
              <a:rPr lang="en-CA">
                <a:latin typeface="Average"/>
                <a:ea typeface="Average"/>
                <a:cs typeface="Average"/>
                <a:sym typeface="Average"/>
              </a:rPr>
              <a:t>Selenium was used to download a separate page for every listing. Then, BeautifulSoup scraped the data from the page;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-"/>
            </a:pPr>
            <a:r>
              <a:rPr lang="en-CA">
                <a:latin typeface="Average"/>
                <a:ea typeface="Average"/>
                <a:cs typeface="Average"/>
                <a:sym typeface="Average"/>
              </a:rPr>
              <a:t>Scraping process was going province by province; 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-"/>
            </a:pPr>
            <a:r>
              <a:rPr lang="en-CA">
                <a:latin typeface="Average"/>
                <a:ea typeface="Average"/>
                <a:cs typeface="Average"/>
                <a:sym typeface="Average"/>
              </a:rPr>
              <a:t>Approximately, 5% of ads failed to scrap (Error message is below)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7450" y="2128900"/>
            <a:ext cx="5653800" cy="26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/>
        </p:nvSpPr>
        <p:spPr>
          <a:xfrm>
            <a:off x="88750" y="3101250"/>
            <a:ext cx="200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i="1">
                <a:latin typeface="Average"/>
                <a:ea typeface="Average"/>
                <a:cs typeface="Average"/>
                <a:sym typeface="Average"/>
              </a:rPr>
              <a:t>Scraping Code Fragments</a:t>
            </a:r>
            <a:endParaRPr sz="1200" i="1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124925" y="114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134F5C"/>
                </a:solidFill>
              </a:rPr>
              <a:t>Data Cleaning</a:t>
            </a:r>
            <a:endParaRPr>
              <a:solidFill>
                <a:srgbClr val="134F5C"/>
              </a:solidFill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7525" y="4820575"/>
            <a:ext cx="1430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 i="1">
                <a:solidFill>
                  <a:srgbClr val="666666"/>
                </a:solidFill>
                <a:latin typeface="Average"/>
                <a:ea typeface="Average"/>
                <a:cs typeface="Average"/>
                <a:sym typeface="Average"/>
              </a:rPr>
              <a:t>Photo credits: Kijiji </a:t>
            </a:r>
            <a:endParaRPr sz="1100" i="1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94800" y="2295925"/>
            <a:ext cx="200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i="1">
                <a:latin typeface="Average"/>
                <a:ea typeface="Average"/>
                <a:cs typeface="Average"/>
                <a:sym typeface="Average"/>
              </a:rPr>
              <a:t>Clean Data Sample</a:t>
            </a:r>
            <a:endParaRPr sz="1200" i="1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135450" y="638875"/>
            <a:ext cx="87207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-"/>
            </a:pPr>
            <a:r>
              <a:rPr lang="en-CA">
                <a:latin typeface="Average"/>
                <a:ea typeface="Average"/>
                <a:cs typeface="Average"/>
                <a:sym typeface="Average"/>
              </a:rPr>
              <a:t>Special code for data cleaning was created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-"/>
            </a:pPr>
            <a:r>
              <a:rPr lang="en-CA">
                <a:latin typeface="Average"/>
                <a:ea typeface="Average"/>
                <a:cs typeface="Average"/>
                <a:sym typeface="Average"/>
              </a:rPr>
              <a:t>Breed, color, hair and gender data were extracted from both ad’s title and description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-"/>
            </a:pPr>
            <a:r>
              <a:rPr lang="en-CA">
                <a:latin typeface="Average"/>
                <a:ea typeface="Average"/>
                <a:cs typeface="Average"/>
                <a:sym typeface="Average"/>
              </a:rPr>
              <a:t>Total data record: 3,354 rows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-"/>
            </a:pPr>
            <a:r>
              <a:rPr lang="en-CA">
                <a:latin typeface="Average"/>
                <a:ea typeface="Average"/>
                <a:cs typeface="Average"/>
                <a:sym typeface="Average"/>
              </a:rPr>
              <a:t>Listings from Quebec were excluded from analysis 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00" y="2617350"/>
            <a:ext cx="7477325" cy="230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 rotWithShape="1">
          <a:blip r:embed="rId4">
            <a:alphaModFix/>
          </a:blip>
          <a:srcRect l="16175" t="17641" r="15574"/>
          <a:stretch/>
        </p:blipFill>
        <p:spPr>
          <a:xfrm>
            <a:off x="8010025" y="3795475"/>
            <a:ext cx="1061226" cy="113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124925" y="114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134F5C"/>
                </a:solidFill>
              </a:rPr>
              <a:t>Data Analysis: Basic Statistics</a:t>
            </a:r>
            <a:endParaRPr>
              <a:solidFill>
                <a:srgbClr val="134F5C"/>
              </a:solidFill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0" y="4789500"/>
            <a:ext cx="1430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 i="1">
                <a:solidFill>
                  <a:srgbClr val="666666"/>
                </a:solidFill>
                <a:latin typeface="Average"/>
                <a:ea typeface="Average"/>
                <a:cs typeface="Average"/>
                <a:sym typeface="Average"/>
              </a:rPr>
              <a:t>Photo credits: Kijiji </a:t>
            </a:r>
            <a:endParaRPr sz="1100" i="1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37" name="Google Shape;137;p19"/>
          <p:cNvPicPr preferRelativeResize="0"/>
          <p:nvPr/>
        </p:nvPicPr>
        <p:blipFill rotWithShape="1">
          <a:blip r:embed="rId3">
            <a:alphaModFix/>
          </a:blip>
          <a:srcRect l="8262" t="22219" r="11596" b="17921"/>
          <a:stretch/>
        </p:blipFill>
        <p:spPr>
          <a:xfrm>
            <a:off x="3439700" y="3358375"/>
            <a:ext cx="1476050" cy="82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39675"/>
            <a:ext cx="3132153" cy="323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7625" y="798625"/>
            <a:ext cx="2823800" cy="2155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5975" y="2954100"/>
            <a:ext cx="2767091" cy="215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01000" y="839675"/>
            <a:ext cx="2399775" cy="23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>
            <a:spLocks noGrp="1"/>
          </p:cNvSpPr>
          <p:nvPr>
            <p:ph type="title"/>
          </p:nvPr>
        </p:nvSpPr>
        <p:spPr>
          <a:xfrm>
            <a:off x="124925" y="114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134F5C"/>
                </a:solidFill>
              </a:rPr>
              <a:t>Data Analysis: Geo Distribution</a:t>
            </a:r>
            <a:endParaRPr>
              <a:solidFill>
                <a:srgbClr val="134F5C"/>
              </a:solidFill>
            </a:endParaRPr>
          </a:p>
        </p:txBody>
      </p:sp>
      <p:sp>
        <p:nvSpPr>
          <p:cNvPr id="147" name="Google Shape;147;p20"/>
          <p:cNvSpPr txBox="1"/>
          <p:nvPr/>
        </p:nvSpPr>
        <p:spPr>
          <a:xfrm>
            <a:off x="0" y="4789500"/>
            <a:ext cx="1430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 i="1">
                <a:solidFill>
                  <a:srgbClr val="666666"/>
                </a:solidFill>
                <a:latin typeface="Average"/>
                <a:ea typeface="Average"/>
                <a:cs typeface="Average"/>
                <a:sym typeface="Average"/>
              </a:rPr>
              <a:t>Photo credits: Kijiji </a:t>
            </a:r>
            <a:endParaRPr sz="1100" i="1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48" name="Google Shape;148;p20"/>
          <p:cNvPicPr preferRelativeResize="0"/>
          <p:nvPr/>
        </p:nvPicPr>
        <p:blipFill rotWithShape="1">
          <a:blip r:embed="rId3">
            <a:alphaModFix/>
          </a:blip>
          <a:srcRect t="7528" b="27346"/>
          <a:stretch/>
        </p:blipFill>
        <p:spPr>
          <a:xfrm>
            <a:off x="5537275" y="3968700"/>
            <a:ext cx="1308950" cy="1136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79525"/>
            <a:ext cx="5537274" cy="327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4625" y="796275"/>
            <a:ext cx="3128825" cy="2751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124925" y="114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134F5C"/>
                </a:solidFill>
              </a:rPr>
              <a:t>Data Analysis: Breed Analysis</a:t>
            </a:r>
            <a:endParaRPr>
              <a:solidFill>
                <a:srgbClr val="134F5C"/>
              </a:solidFill>
            </a:endParaRPr>
          </a:p>
        </p:txBody>
      </p:sp>
      <p:sp>
        <p:nvSpPr>
          <p:cNvPr id="156" name="Google Shape;156;p21"/>
          <p:cNvSpPr txBox="1"/>
          <p:nvPr/>
        </p:nvSpPr>
        <p:spPr>
          <a:xfrm>
            <a:off x="0" y="4789500"/>
            <a:ext cx="1430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 i="1">
                <a:solidFill>
                  <a:srgbClr val="666666"/>
                </a:solidFill>
                <a:latin typeface="Average"/>
                <a:ea typeface="Average"/>
                <a:cs typeface="Average"/>
                <a:sym typeface="Average"/>
              </a:rPr>
              <a:t>Photo credits: Kijiji </a:t>
            </a:r>
            <a:endParaRPr sz="1100" i="1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57" name="Google Shape;1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475" y="741775"/>
            <a:ext cx="8292146" cy="399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/>
          <p:nvPr/>
        </p:nvSpPr>
        <p:spPr>
          <a:xfrm>
            <a:off x="4751925" y="941350"/>
            <a:ext cx="527100" cy="572700"/>
          </a:xfrm>
          <a:prstGeom prst="ellipse">
            <a:avLst/>
          </a:prstGeom>
          <a:noFill/>
          <a:ln w="9525" cap="flat" cmpd="sng">
            <a:solidFill>
              <a:srgbClr val="7F6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" name="Google Shape;159;p21"/>
          <p:cNvPicPr preferRelativeResize="0"/>
          <p:nvPr/>
        </p:nvPicPr>
        <p:blipFill rotWithShape="1">
          <a:blip r:embed="rId4">
            <a:alphaModFix/>
          </a:blip>
          <a:srcRect l="3512" t="21665" r="10391" b="24307"/>
          <a:stretch/>
        </p:blipFill>
        <p:spPr>
          <a:xfrm>
            <a:off x="5324250" y="114575"/>
            <a:ext cx="1219975" cy="102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454</Words>
  <Application>Microsoft Office PowerPoint</Application>
  <PresentationFormat>On-screen Show (16:9)</PresentationFormat>
  <Paragraphs>84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Proxima Nova</vt:lpstr>
      <vt:lpstr>Oswald</vt:lpstr>
      <vt:lpstr>Arial</vt:lpstr>
      <vt:lpstr>Average</vt:lpstr>
      <vt:lpstr>Slate</vt:lpstr>
      <vt:lpstr>Web Scraping Project</vt:lpstr>
      <vt:lpstr>Agenda</vt:lpstr>
      <vt:lpstr>Motivation </vt:lpstr>
      <vt:lpstr>Website</vt:lpstr>
      <vt:lpstr>Scraping Process</vt:lpstr>
      <vt:lpstr>Data Cleaning</vt:lpstr>
      <vt:lpstr>Data Analysis: Basic Statistics</vt:lpstr>
      <vt:lpstr>Data Analysis: Geo Distribution</vt:lpstr>
      <vt:lpstr>Data Analysis: Breed Analysis</vt:lpstr>
      <vt:lpstr>Data Analysis: Breed Analysis</vt:lpstr>
      <vt:lpstr>Data Analysis: Color Analysis</vt:lpstr>
      <vt:lpstr>Interesting Findings and Conclusions</vt:lpstr>
      <vt:lpstr>Challenges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Scraping Project</dc:title>
  <dc:creator>Principal</dc:creator>
  <cp:lastModifiedBy>Principal</cp:lastModifiedBy>
  <cp:revision>2</cp:revision>
  <dcterms:modified xsi:type="dcterms:W3CDTF">2022-11-04T21:32:18Z</dcterms:modified>
</cp:coreProperties>
</file>